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8" r:id="rId2"/>
    <p:sldId id="265" r:id="rId3"/>
    <p:sldId id="267" r:id="rId4"/>
    <p:sldId id="260" r:id="rId5"/>
    <p:sldId id="268" r:id="rId6"/>
    <p:sldId id="261" r:id="rId7"/>
    <p:sldId id="279" r:id="rId8"/>
    <p:sldId id="280" r:id="rId9"/>
    <p:sldId id="281" r:id="rId10"/>
    <p:sldId id="282" r:id="rId11"/>
    <p:sldId id="271" r:id="rId12"/>
    <p:sldId id="290" r:id="rId13"/>
    <p:sldId id="291" r:id="rId14"/>
    <p:sldId id="292" r:id="rId15"/>
    <p:sldId id="293" r:id="rId16"/>
    <p:sldId id="294" r:id="rId17"/>
    <p:sldId id="295" r:id="rId18"/>
    <p:sldId id="297" r:id="rId19"/>
    <p:sldId id="263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269" r:id="rId28"/>
    <p:sldId id="305" r:id="rId29"/>
    <p:sldId id="306" r:id="rId30"/>
    <p:sldId id="277" r:id="rId31"/>
    <p:sldId id="274" r:id="rId32"/>
    <p:sldId id="307" r:id="rId33"/>
    <p:sldId id="308" r:id="rId34"/>
    <p:sldId id="309" r:id="rId35"/>
    <p:sldId id="313" r:id="rId36"/>
    <p:sldId id="310" r:id="rId37"/>
    <p:sldId id="311" r:id="rId38"/>
    <p:sldId id="312" r:id="rId39"/>
    <p:sldId id="27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CDCDCD"/>
    <a:srgbClr val="1F1A17"/>
    <a:srgbClr val="7F0019"/>
    <a:srgbClr val="D7B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A4B90-DB37-4566-9815-A42F26E17931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91903-BE1B-46DE-8AE0-0E605713B8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04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97697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93184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76577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597547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314483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33956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3815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41741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2070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35377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2676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F7ED-9AF0-4196-A96A-2BADACDDA878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55536-7221-471B-803F-7EC465EAE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10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uiqingcai.com/6431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lengyue.me/index.php/2018/10/15/qimai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ngyue.me/index.php/2018/10/10/geetestv2-aes-2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blog.csdn.net/weixin_42357472/article/details/84571017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FOAF" TargetMode="External"/><Relationship Id="rId2" Type="http://schemas.openxmlformats.org/officeDocument/2006/relationships/hyperlink" Target="https://baike.baidu.com/item/%E8%9C%98%E8%9B%9B/8135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ike.baidu.com/item/%E6%90%9C%E7%B4%A2%E5%BC%95%E6%93%8E" TargetMode="External"/><Relationship Id="rId4" Type="http://schemas.openxmlformats.org/officeDocument/2006/relationships/hyperlink" Target="https://baike.baidu.com/item/%E4%B8%87%E7%BB%B4%E7%BD%91/21551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 bwMode="auto">
          <a:xfrm>
            <a:off x="3921773" y="1117600"/>
            <a:ext cx="4311649" cy="43116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076" name="文本框 2"/>
          <p:cNvSpPr txBox="1">
            <a:spLocks noChangeArrowheads="1"/>
          </p:cNvSpPr>
          <p:nvPr/>
        </p:nvSpPr>
        <p:spPr bwMode="auto">
          <a:xfrm>
            <a:off x="3186018" y="2545439"/>
            <a:ext cx="578315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spc="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Hello</a:t>
            </a:r>
            <a:endParaRPr lang="zh-CN" altLang="en-US" sz="8800" spc="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2" name="Andemund Orchestra - Clearly Ey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83495" y="19358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40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30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深层网络爬虫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9155" y="1301488"/>
            <a:ext cx="84190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Web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页面按存在方式可以分为表层网页（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Surface Web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）和深层网页（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Deep Web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，也称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Invisible Web Pages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或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Hidden Web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）。 表层网页是指传统搜索引擎可以索引的页面，以超链接可以到达的静态网页为主构成的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Web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页面。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Deep Web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是那些大部分内容不能通过静态链接获取的、隐藏在搜索表单后的，只有用户提交一些关键词才能获得的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Web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页面。例如那些用户注册后内容才可见的网页就属于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Deep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Web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Deep Web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爬虫爬行过程中最重要部分就是表单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填写。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8854" y="169632"/>
            <a:ext cx="2707965" cy="544656"/>
            <a:chOff x="0" y="169632"/>
            <a:chExt cx="2707965" cy="544656"/>
          </a:xfrm>
        </p:grpSpPr>
        <p:sp>
          <p:nvSpPr>
            <p:cNvPr id="7" name="圆角矩形 6"/>
            <p:cNvSpPr/>
            <p:nvPr/>
          </p:nvSpPr>
          <p:spPr>
            <a:xfrm>
              <a:off x="0" y="169632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52405" y="241905"/>
              <a:ext cx="1595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悦黑（非商用）纤细体" pitchFamily="50" charset="-122"/>
                  <a:ea typeface="造字工房悦黑（非商用）纤细体" pitchFamily="50" charset="-122"/>
                </a:rPr>
                <a:t>爬 虫 难 点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 bwMode="auto">
          <a:xfrm>
            <a:off x="734332" y="1506983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734332" y="2946305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 bwMode="auto">
          <a:xfrm>
            <a:off x="734332" y="4162620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 bwMode="auto">
          <a:xfrm>
            <a:off x="734332" y="5389021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348913" y="1322317"/>
            <a:ext cx="832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账号锁定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01125" y="2761639"/>
            <a:ext cx="832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IP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锁定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48911" y="3977954"/>
            <a:ext cx="832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图形验证码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48910" y="5204355"/>
            <a:ext cx="832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内容加密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9176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559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账号锁定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8911" y="1336560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内容登录后可看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8911" y="2740762"/>
            <a:ext cx="832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账号访问频繁封号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8911" y="2090738"/>
            <a:ext cx="832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非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VIP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账号只可查看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top10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831" y="2125458"/>
            <a:ext cx="4934465" cy="449348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48911" y="3552651"/>
            <a:ext cx="832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登录验证和登录加密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(Cookies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时长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)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10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559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IP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锁定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8911" y="1336560"/>
            <a:ext cx="83284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同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一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IP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访问频繁被封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8911" y="2279792"/>
            <a:ext cx="83284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同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一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IP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访问时长过长被封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4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559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图形验证码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8909" y="1565865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登录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-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图形验证码验证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8909" y="2881449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访问频繁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图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形码验证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8909" y="4338966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·Form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表单提交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-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图形验证码验证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(Token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加密表单提交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)</a:t>
            </a: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41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24" y="0"/>
            <a:ext cx="5601730" cy="36095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18205" cy="34909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5" y="3462795"/>
            <a:ext cx="5464350" cy="33835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131" y="3273790"/>
            <a:ext cx="5386516" cy="35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407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559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内容加密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8910" y="1064587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字体反扒：案例：</a:t>
            </a: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://cuiqingcai.com/6431.html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8909" y="1710918"/>
            <a:ext cx="9335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 Token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加密表单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提交：案例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造字工房悦黑（非商用）纤细体" pitchFamily="50" charset="-122"/>
                <a:hlinkClick r:id="rId4"/>
              </a:rPr>
              <a:t>：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://lengyue.me/index.php/2018/10/15/qimai/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8908" y="2357249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Ajax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请求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(JavaScript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混淆和压缩加密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)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95" y="3151173"/>
            <a:ext cx="7084670" cy="32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" y="0"/>
            <a:ext cx="12129701" cy="3686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" y="3162300"/>
            <a:ext cx="12129701" cy="35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980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8" y="634224"/>
            <a:ext cx="6746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图形验证码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破解案例之 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Bilibili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登录滑块验证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2389" y="1383778"/>
            <a:ext cx="10414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、采用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JavaScript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逆向解密破解：案例：</a:t>
            </a:r>
            <a:r>
              <a:rPr lang="en-US" altLang="zh-CN" dirty="0">
                <a:hlinkClick r:id="rId3"/>
              </a:rPr>
              <a:t>https://lengyue.me/index.php/2018/10/10/geetestv2-aes-2/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2389" y="2038347"/>
            <a:ext cx="10414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、采用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Selenium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模拟滑块验证：案例：</a:t>
            </a:r>
            <a:r>
              <a:rPr lang="en-US" altLang="zh-CN" dirty="0">
                <a:hlinkClick r:id="rId4"/>
              </a:rPr>
              <a:t>https://blog.csdn.net/weixin_42357472/article/details/84571017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389" y="3055003"/>
            <a:ext cx="6394660" cy="38367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049" y="3055003"/>
            <a:ext cx="2457450" cy="1123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049" y="4401900"/>
            <a:ext cx="2505075" cy="11334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616467" y="5692728"/>
            <a:ext cx="3990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Pillow 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图片处理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openCV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 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图片识别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78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1119584" y="2252930"/>
            <a:ext cx="1015801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 虫 框 架</a:t>
            </a:r>
            <a:endParaRPr lang="zh-CN" altLang="en-US" sz="8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59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7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7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096170" y="1803749"/>
            <a:ext cx="7999661" cy="1695450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344026" y="1032949"/>
            <a:ext cx="5695950" cy="1207201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-2847975" y="2808448"/>
            <a:ext cx="5695950" cy="1207201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44746" y="2353528"/>
            <a:ext cx="3302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爬虫</a:t>
            </a:r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 </a:t>
            </a:r>
            <a:r>
              <a:rPr lang="en-US" altLang="zh-CN" sz="4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Scrapy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214780" y="3767998"/>
            <a:ext cx="3714415" cy="689702"/>
            <a:chOff x="4214780" y="3825148"/>
            <a:chExt cx="3714415" cy="689702"/>
          </a:xfrm>
        </p:grpSpPr>
        <p:sp>
          <p:nvSpPr>
            <p:cNvPr id="20" name="圆角矩形 19"/>
            <p:cNvSpPr/>
            <p:nvPr/>
          </p:nvSpPr>
          <p:spPr>
            <a:xfrm>
              <a:off x="4214780" y="3825148"/>
              <a:ext cx="3714415" cy="68970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349637" y="3977549"/>
              <a:ext cx="14927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悦黑（非商用）纤细体" pitchFamily="50" charset="-122"/>
                  <a:ea typeface="造字工房悦黑（非商用）纤细体" pitchFamily="50" charset="-122"/>
                </a:rPr>
                <a:t>Python</a:t>
              </a:r>
              <a:endPara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2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6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4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 bwMode="auto">
          <a:xfrm>
            <a:off x="798253" y="869416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70" y="151546"/>
            <a:ext cx="6359605" cy="121593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798253" y="2347609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798253" y="3953987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 bwMode="auto">
          <a:xfrm>
            <a:off x="798253" y="5432180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70" y="1579942"/>
            <a:ext cx="6264254" cy="14858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70" y="3214994"/>
            <a:ext cx="6264254" cy="147798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002749" y="151547"/>
            <a:ext cx="1544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——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java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70" y="4915800"/>
            <a:ext cx="70866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 bwMode="auto">
          <a:xfrm>
            <a:off x="798253" y="1482636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769916" y="4670679"/>
            <a:ext cx="274474" cy="5043"/>
          </a:xfrm>
          <a:prstGeom prst="line">
            <a:avLst/>
          </a:prstGeom>
          <a:ln w="215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98" y="522927"/>
            <a:ext cx="7862019" cy="19194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98" y="3540099"/>
            <a:ext cx="8534426" cy="226115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002749" y="151547"/>
            <a:ext cx="1727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——Python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2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507127" y="642015"/>
            <a:ext cx="2087563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latin typeface="造字工房悦黑体验版纤细体" pitchFamily="50" charset="-122"/>
                <a:ea typeface="造字工房悦黑体验版纤细体" pitchFamily="50" charset="-122"/>
              </a:rPr>
              <a:t>?</a:t>
            </a:r>
            <a:endParaRPr lang="zh-CN" altLang="en-US" sz="23900" dirty="0"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3231516" y="4044038"/>
            <a:ext cx="42978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造字工房典黑（非商用）超细体" pitchFamily="50" charset="-122"/>
                <a:ea typeface="造字工房典黑（非商用）超细体" pitchFamily="50" charset="-122"/>
              </a:rPr>
              <a:t>Why </a:t>
            </a:r>
            <a:r>
              <a:rPr lang="en-US" altLang="zh-CN" dirty="0" err="1" smtClean="0">
                <a:latin typeface="造字工房典黑（非商用）超细体" pitchFamily="50" charset="-122"/>
                <a:ea typeface="造字工房典黑（非商用）超细体" pitchFamily="50" charset="-122"/>
              </a:rPr>
              <a:t>Scrapy</a:t>
            </a:r>
            <a:endParaRPr lang="zh-CN" altLang="en-US" dirty="0">
              <a:latin typeface="造字工房典黑（非商用）超细体" pitchFamily="50" charset="-122"/>
              <a:ea typeface="造字工房典黑（非商用）超细体" pitchFamily="5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854" y="169632"/>
            <a:ext cx="2707965" cy="544656"/>
            <a:chOff x="0" y="169632"/>
            <a:chExt cx="2707965" cy="544656"/>
          </a:xfrm>
        </p:grpSpPr>
        <p:sp>
          <p:nvSpPr>
            <p:cNvPr id="12" name="圆角矩形 11"/>
            <p:cNvSpPr/>
            <p:nvPr/>
          </p:nvSpPr>
          <p:spPr>
            <a:xfrm>
              <a:off x="0" y="169632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52405" y="241905"/>
              <a:ext cx="1595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悦黑（非商用）纤细体" pitchFamily="50" charset="-122"/>
                  <a:ea typeface="造字工房悦黑（非商用）纤细体" pitchFamily="50" charset="-122"/>
                </a:rPr>
                <a:t>爬 虫 框 架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44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11137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Pyspider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9155" y="1301489"/>
            <a:ext cx="83284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通过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python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脚本进行结构化信息的提取，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follow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链接调度抓取控制，实现最大的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灵活性。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通过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web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化的脚本编写、调试环境。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web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展现调度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状态。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抓取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环模型成熟稳定，模块间相互独立，通过消息队列连接，从单进程到多机分布式灵活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拓展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。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912" y="3492278"/>
            <a:ext cx="2828717" cy="27272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08" y="3492279"/>
            <a:ext cx="596190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5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11137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Pyspider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6" y="1326973"/>
            <a:ext cx="11376664" cy="53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559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Scrapy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3253" y="1112018"/>
            <a:ext cx="8328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Scrapy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是一个为了爬取网站数据，提取结构性数据而编写的应用框架。 可以应用在包括数据挖掘，信息处理或存储历史数据等一系列的程序中。</a:t>
            </a:r>
            <a:b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</a:b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其最初是为了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页面抓取所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设计的， 也可以应用在获取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所返回的数据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例如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Web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Services )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或者通用的网络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爬虫。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70" y="2372497"/>
            <a:ext cx="5821488" cy="41850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78" y="2372497"/>
            <a:ext cx="4658892" cy="445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559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Pyspider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 vs 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Scrapy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456489"/>
            <a:ext cx="12000000" cy="33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1024334" y="1852880"/>
            <a:ext cx="1015801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000" b="1" spc="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sz="8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8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r>
              <a:rPr lang="en-US" altLang="zh-CN" sz="8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8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6542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207" y="0"/>
            <a:ext cx="6108188" cy="44514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627870"/>
            <a:ext cx="6350256" cy="42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626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50256" cy="42301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665" y="437085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     通过</a:t>
            </a:r>
            <a:r>
              <a:rPr lang="en-US" altLang="zh-CN" dirty="0" err="1"/>
              <a:t>scrapy-redis</a:t>
            </a:r>
            <a:r>
              <a:rPr lang="zh-CN" altLang="en-US" dirty="0"/>
              <a:t>（</a:t>
            </a:r>
            <a:r>
              <a:rPr lang="en-US" altLang="zh-CN" dirty="0"/>
              <a:t>set</a:t>
            </a:r>
            <a:r>
              <a:rPr lang="zh-CN" altLang="en-US" dirty="0" smtClean="0"/>
              <a:t>集合） 来</a:t>
            </a:r>
            <a:r>
              <a:rPr lang="zh-CN" altLang="en-US" dirty="0"/>
              <a:t>代替 </a:t>
            </a:r>
            <a:r>
              <a:rPr lang="en-US" altLang="zh-CN" dirty="0" err="1"/>
              <a:t>scrapy</a:t>
            </a:r>
            <a:r>
              <a:rPr lang="zh-CN" altLang="en-US" dirty="0"/>
              <a:t>内置</a:t>
            </a:r>
            <a:r>
              <a:rPr lang="en-US" altLang="zh-CN" dirty="0" err="1"/>
              <a:t>dont_filter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队列</a:t>
            </a:r>
            <a:r>
              <a:rPr lang="zh-CN" altLang="en-US" dirty="0"/>
              <a:t>）去</a:t>
            </a:r>
            <a:r>
              <a:rPr lang="zh-CN" altLang="en-US" dirty="0" smtClean="0"/>
              <a:t>重，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既 </a:t>
            </a:r>
            <a:r>
              <a:rPr lang="en-US" altLang="zh-CN" dirty="0" err="1"/>
              <a:t>scrapy</a:t>
            </a:r>
            <a:r>
              <a:rPr lang="zh-CN" altLang="en-US" dirty="0"/>
              <a:t>的内置的去重</a:t>
            </a:r>
            <a:r>
              <a:rPr lang="zh-CN" altLang="en-US" dirty="0" smtClean="0"/>
              <a:t>的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队列</a:t>
            </a:r>
            <a:r>
              <a:rPr lang="zh-CN" altLang="en-US" dirty="0"/>
              <a:t>和待抓取的</a:t>
            </a:r>
            <a:r>
              <a:rPr lang="en-US" altLang="zh-CN" dirty="0"/>
              <a:t>request</a:t>
            </a:r>
            <a:r>
              <a:rPr lang="zh-CN" altLang="en-US" dirty="0"/>
              <a:t>队列换成了</a:t>
            </a:r>
            <a:r>
              <a:rPr lang="en-US" altLang="zh-CN" dirty="0" err="1"/>
              <a:t>redis</a:t>
            </a:r>
            <a:r>
              <a:rPr lang="zh-CN" altLang="en-US" dirty="0"/>
              <a:t>的</a:t>
            </a:r>
            <a:r>
              <a:rPr lang="zh-CN" altLang="en-US" dirty="0" smtClean="0"/>
              <a:t>集合，</a:t>
            </a:r>
            <a:r>
              <a:rPr lang="zh-CN" altLang="en-US" dirty="0"/>
              <a:t>从同一个</a:t>
            </a:r>
            <a:r>
              <a:rPr lang="en-US" altLang="zh-CN" dirty="0" err="1"/>
              <a:t>redis</a:t>
            </a:r>
            <a:r>
              <a:rPr lang="en-US" altLang="zh-CN" dirty="0"/>
              <a:t>-server</a:t>
            </a:r>
            <a:r>
              <a:rPr lang="zh-CN" altLang="en-US" dirty="0"/>
              <a:t>存放要爬取的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对象，便</a:t>
            </a:r>
            <a:r>
              <a:rPr lang="zh-CN" altLang="en-US" dirty="0"/>
              <a:t>能让多个</a:t>
            </a:r>
            <a:r>
              <a:rPr lang="en-US" altLang="zh-CN" dirty="0"/>
              <a:t>spider</a:t>
            </a:r>
            <a:r>
              <a:rPr lang="zh-CN" altLang="en-US" dirty="0"/>
              <a:t>去同一个数据库</a:t>
            </a:r>
            <a:r>
              <a:rPr lang="zh-CN" altLang="en-US" dirty="0" smtClean="0"/>
              <a:t>里读取</a:t>
            </a:r>
            <a:endParaRPr lang="zh-CN" altLang="en-US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6" y="1757050"/>
            <a:ext cx="5850982" cy="46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01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34223" y="887024"/>
            <a:ext cx="17235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目录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83334" y="2132715"/>
            <a:ext cx="4479615" cy="728503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883334" y="3124903"/>
            <a:ext cx="4479615" cy="728503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883334" y="5070678"/>
            <a:ext cx="4479615" cy="728503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85517" y="2288753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爬虫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5285515" y="3207667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爬虫难点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3125" y="5173319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Scrapy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简述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883334" y="4036531"/>
            <a:ext cx="4479615" cy="728503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12662" y="413302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爬虫框架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5077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3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3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56" presetClass="path" presetSubtype="0" accel="20000" decel="3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58216 -0.31852 " pathEditMode="fixed" rAng="0" ptsTypes="AA">
                                      <p:cBhvr>
                                        <p:cTn id="24" dur="9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02" y="-1592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6" presetClass="path" presetSubtype="0" accel="20000" decel="3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58854 -0.33357 " pathEditMode="fixed" rAng="0" ptsTypes="AA">
                                      <p:cBhvr>
                                        <p:cTn id="28" dur="9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-1669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6" presetClass="path" presetSubtype="0" accel="20000" decel="3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59505 -0.34259 " pathEditMode="fixed" rAng="0" ptsTypes="AA">
                                      <p:cBhvr>
                                        <p:cTn id="32" dur="9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3" y="-1713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3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6" presetClass="path" presetSubtype="0" accel="20000" decel="3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58854 -0.33357 " pathEditMode="fixed" rAng="0" ptsTypes="AA">
                                      <p:cBhvr>
                                        <p:cTn id="39" dur="9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-1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2" grpId="0"/>
      <p:bldP spid="2" grpId="1"/>
      <p:bldP spid="3" grpId="0"/>
      <p:bldP spid="3" grpId="1"/>
      <p:bldP spid="8" grpId="0"/>
      <p:bldP spid="8" grpId="1"/>
      <p:bldP spid="9" grpId="0" animBg="1"/>
      <p:bldP spid="10" grpId="0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3" y="0"/>
            <a:ext cx="10773933" cy="78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0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485" y="0"/>
            <a:ext cx="3105150" cy="71532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9" y="1013252"/>
            <a:ext cx="6771011" cy="49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30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585"/>
            <a:ext cx="12772531" cy="62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754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70753" cy="71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82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449"/>
            <a:ext cx="11711031" cy="64510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tb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案例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372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753294" cy="4934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167" y="2669058"/>
            <a:ext cx="9148833" cy="40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673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关于分布式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089"/>
            <a:ext cx="15537110" cy="63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716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关于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Scrapy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-Splash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渲染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JavaScript</a:t>
            </a: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3631"/>
            <a:ext cx="8747421" cy="62144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421" y="2959640"/>
            <a:ext cx="3444579" cy="25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39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32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·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关于多台机器部署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8" y="552116"/>
            <a:ext cx="12091770" cy="59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01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3921773" y="1117600"/>
            <a:ext cx="4311649" cy="43116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3186018" y="2545439"/>
            <a:ext cx="578315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spc="6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Thanks</a:t>
            </a:r>
            <a:endParaRPr lang="zh-CN" altLang="en-US" sz="8800" spc="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130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53" presetClass="exit" presetSubtype="32" fill="hold" grpId="1" nodeType="after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5067300" y="1360488"/>
            <a:ext cx="2087563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latin typeface="造字工房悦黑体验版纤细体" pitchFamily="50" charset="-122"/>
                <a:ea typeface="造字工房悦黑体验版纤细体" pitchFamily="50" charset="-122"/>
              </a:rPr>
              <a:t>?</a:t>
            </a:r>
            <a:endParaRPr lang="zh-CN" altLang="en-US" sz="23900" dirty="0"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4763082" y="4785906"/>
            <a:ext cx="29582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latin typeface="造字工房典黑（非商用）超细体" pitchFamily="50" charset="-122"/>
                <a:ea typeface="造字工房典黑（非商用）超细体" pitchFamily="50" charset="-122"/>
              </a:rPr>
              <a:t>什 么 是 爬 虫</a:t>
            </a:r>
            <a:endParaRPr lang="zh-CN" altLang="en-US" dirty="0">
              <a:latin typeface="造字工房典黑（非商用）超细体" pitchFamily="50" charset="-122"/>
              <a:ea typeface="造字工房典黑（非商用）超细体" pitchFamily="50" charset="-122"/>
            </a:endParaRPr>
          </a:p>
        </p:txBody>
      </p:sp>
      <p:sp>
        <p:nvSpPr>
          <p:cNvPr id="6" name="文本框 3"/>
          <p:cNvSpPr txBox="1">
            <a:spLocks noChangeArrowheads="1"/>
          </p:cNvSpPr>
          <p:nvPr/>
        </p:nvSpPr>
        <p:spPr bwMode="auto">
          <a:xfrm rot="1466160">
            <a:off x="962910" y="3596487"/>
            <a:ext cx="2627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latin typeface="造字工房典黑（非商用）超细体" pitchFamily="50" charset="-122"/>
                <a:ea typeface="造字工房典黑（非商用）超细体" pitchFamily="50" charset="-122"/>
              </a:rPr>
              <a:t>爬 虫 由 来</a:t>
            </a:r>
            <a:endParaRPr lang="zh-CN" altLang="en-US" dirty="0">
              <a:latin typeface="造字工房典黑（非商用）超细体" pitchFamily="50" charset="-122"/>
              <a:ea typeface="造字工房典黑（非商用）超细体" pitchFamily="50" charset="-122"/>
            </a:endParaRP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 rot="417242">
            <a:off x="7068215" y="3592042"/>
            <a:ext cx="36244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latin typeface="造字工房典黑（非商用）超细体" pitchFamily="50" charset="-122"/>
                <a:ea typeface="造字工房典黑（非商用）超细体" pitchFamily="50" charset="-122"/>
              </a:rPr>
              <a:t>爬虫与大数据的联系</a:t>
            </a:r>
            <a:endParaRPr lang="zh-CN" altLang="en-US" dirty="0">
              <a:latin typeface="造字工房典黑（非商用）超细体" pitchFamily="50" charset="-122"/>
              <a:ea typeface="造字工房典黑（非商用）超细体" pitchFamily="50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 rot="20634343">
            <a:off x="1446944" y="1472986"/>
            <a:ext cx="4001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latin typeface="造字工房典黑（非商用）超细体" pitchFamily="50" charset="-122"/>
                <a:ea typeface="造字工房典黑（非商用）超细体" pitchFamily="50" charset="-122"/>
              </a:rPr>
              <a:t>爬 虫 可 以 干 什 么</a:t>
            </a:r>
            <a:endParaRPr lang="zh-CN" altLang="en-US" dirty="0">
              <a:latin typeface="造字工房典黑（非商用）超细体" pitchFamily="50" charset="-122"/>
              <a:ea typeface="造字工房典黑（非商用）超细体" pitchFamily="50" charset="-122"/>
            </a:endParaRPr>
          </a:p>
        </p:txBody>
      </p:sp>
      <p:sp>
        <p:nvSpPr>
          <p:cNvPr id="9" name="文本框 3"/>
          <p:cNvSpPr txBox="1">
            <a:spLocks noChangeArrowheads="1"/>
          </p:cNvSpPr>
          <p:nvPr/>
        </p:nvSpPr>
        <p:spPr bwMode="auto">
          <a:xfrm rot="1134572">
            <a:off x="6625815" y="1853556"/>
            <a:ext cx="34490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latin typeface="造字工房典黑（非商用）超细体" pitchFamily="50" charset="-122"/>
                <a:ea typeface="造字工房典黑（非商用）超细体" pitchFamily="50" charset="-122"/>
              </a:rPr>
              <a:t>爬虫一般都干些啥</a:t>
            </a:r>
            <a:endParaRPr lang="zh-CN" altLang="en-US" dirty="0">
              <a:latin typeface="造字工房典黑（非商用）超细体" pitchFamily="50" charset="-122"/>
              <a:ea typeface="造字工房典黑（非商用）超细体" pitchFamily="50" charset="-122"/>
            </a:endParaRPr>
          </a:p>
        </p:txBody>
      </p:sp>
      <p:sp>
        <p:nvSpPr>
          <p:cNvPr id="10" name="文本框 3"/>
          <p:cNvSpPr txBox="1">
            <a:spLocks noChangeArrowheads="1"/>
          </p:cNvSpPr>
          <p:nvPr/>
        </p:nvSpPr>
        <p:spPr bwMode="auto">
          <a:xfrm rot="628824">
            <a:off x="2903489" y="2921535"/>
            <a:ext cx="29582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latin typeface="造字工房典黑（非商用）超细体" pitchFamily="50" charset="-122"/>
                <a:ea typeface="造字工房典黑（非商用）超细体" pitchFamily="50" charset="-122"/>
              </a:rPr>
              <a:t>爬 虫 框 架</a:t>
            </a:r>
            <a:endParaRPr lang="zh-CN" altLang="en-US" dirty="0">
              <a:latin typeface="造字工房典黑（非商用）超细体" pitchFamily="50" charset="-122"/>
              <a:ea typeface="造字工房典黑（非商用）超细体" pitchFamily="5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854" y="169632"/>
            <a:ext cx="2707965" cy="544656"/>
            <a:chOff x="0" y="169632"/>
            <a:chExt cx="2707965" cy="544656"/>
          </a:xfrm>
        </p:grpSpPr>
        <p:sp>
          <p:nvSpPr>
            <p:cNvPr id="12" name="圆角矩形 11"/>
            <p:cNvSpPr/>
            <p:nvPr/>
          </p:nvSpPr>
          <p:spPr>
            <a:xfrm>
              <a:off x="0" y="169632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52406" y="241905"/>
              <a:ext cx="1595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悦黑（非商用）纤细体" pitchFamily="50" charset="-122"/>
                  <a:ea typeface="造字工房悦黑（非商用）纤细体" pitchFamily="50" charset="-122"/>
                </a:rPr>
                <a:t>爬 虫 介 绍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</p:grpSp>
      <p:sp>
        <p:nvSpPr>
          <p:cNvPr id="14" name="文本框 3"/>
          <p:cNvSpPr txBox="1">
            <a:spLocks noChangeArrowheads="1"/>
          </p:cNvSpPr>
          <p:nvPr/>
        </p:nvSpPr>
        <p:spPr bwMode="auto">
          <a:xfrm rot="20438610">
            <a:off x="1451112" y="4785906"/>
            <a:ext cx="32580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latin typeface="造字工房典黑（非商用）超细体" pitchFamily="50" charset="-122"/>
                <a:ea typeface="造字工房典黑（非商用）超细体" pitchFamily="50" charset="-122"/>
              </a:rPr>
              <a:t>为什么会出现爬虫</a:t>
            </a:r>
            <a:endParaRPr lang="zh-CN" altLang="en-US" dirty="0">
              <a:latin typeface="造字工房典黑（非商用）超细体" pitchFamily="50" charset="-122"/>
              <a:ea typeface="造字工房典黑（非商用）超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5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73146" y="1778759"/>
            <a:ext cx="8077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网络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爬虫（又被称为网页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  <a:hlinkClick r:id="rId2"/>
              </a:rPr>
              <a:t>蜘蛛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，网络机器人，在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  <a:hlinkClick r:id="rId3"/>
              </a:rPr>
              <a:t>FOAF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社区中间，更经常的称为网页追逐者），是一种按照一定的规则，自动地抓取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  <a:hlinkClick r:id="rId4"/>
              </a:rPr>
              <a:t>万维网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信息的程序或者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脚本。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网络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爬虫是一个自动提取网页的程序，它为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  <a:hlinkClick r:id="rId5"/>
              </a:rPr>
              <a:t>搜索引擎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从万维网上下载网页，是搜索引擎的重要组成。传统爬虫从一个或若干初始网页的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URL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开始，获得初始网页上的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URL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，在抓取网页的过程中，不断从当前页面上抽取新的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URL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放入队列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,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直到满足系统的一定停止条件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8854" y="169632"/>
            <a:ext cx="2707965" cy="54465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259" y="241905"/>
            <a:ext cx="1595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 虫 介 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435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2746721">
            <a:off x="1038032" y="3033025"/>
            <a:ext cx="1721528" cy="169645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494935" y="677189"/>
            <a:ext cx="5018882" cy="1245976"/>
            <a:chOff x="3634978" y="679885"/>
            <a:chExt cx="5018882" cy="1245976"/>
          </a:xfrm>
        </p:grpSpPr>
        <p:sp>
          <p:nvSpPr>
            <p:cNvPr id="13" name="文本框 6"/>
            <p:cNvSpPr txBox="1">
              <a:spLocks noChangeArrowheads="1"/>
            </p:cNvSpPr>
            <p:nvPr/>
          </p:nvSpPr>
          <p:spPr bwMode="auto">
            <a:xfrm>
              <a:off x="4425016" y="679885"/>
              <a:ext cx="362205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400" spc="1300" dirty="0" smtClean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爬虫分类</a:t>
              </a:r>
              <a:endParaRPr lang="zh-CN" altLang="en-US" sz="5400" spc="13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  <p:sp>
          <p:nvSpPr>
            <p:cNvPr id="18" name="文本框 6"/>
            <p:cNvSpPr txBox="1">
              <a:spLocks noChangeArrowheads="1"/>
            </p:cNvSpPr>
            <p:nvPr/>
          </p:nvSpPr>
          <p:spPr bwMode="auto">
            <a:xfrm>
              <a:off x="3634978" y="1525751"/>
              <a:ext cx="50188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spc="1300" dirty="0" smtClean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Spider category</a:t>
              </a:r>
              <a:endParaRPr lang="zh-CN" altLang="en-US" sz="2000" spc="13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05327" y="3627816"/>
            <a:ext cx="218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通用网络爬虫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15330" y="83458"/>
            <a:ext cx="2707965" cy="5446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350" y="155731"/>
            <a:ext cx="2133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爬</a:t>
            </a:r>
            <a:r>
              <a:rPr lang="zh-CN" altLang="en-US" sz="2000" spc="1300" dirty="0" smtClean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爬虫介绍</a:t>
            </a:r>
            <a:endParaRPr lang="zh-CN" altLang="en-US" sz="2000" spc="13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 rot="2746721">
            <a:off x="3763009" y="3033024"/>
            <a:ext cx="1721528" cy="169645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2746721">
            <a:off x="6487986" y="3025840"/>
            <a:ext cx="1721528" cy="169645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 rot="2746721">
            <a:off x="9212963" y="3033024"/>
            <a:ext cx="1721528" cy="169645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530304" y="3634998"/>
            <a:ext cx="218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聚焦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网络爬虫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95858" y="3650418"/>
            <a:ext cx="2305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增量式网络爬虫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80258" y="3643236"/>
            <a:ext cx="218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深层网络爬虫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80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3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3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3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3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7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3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9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2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35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559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通用网络爬虫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9155" y="1301489"/>
            <a:ext cx="832845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通用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网络爬虫又称全网爬虫（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Scalable Web Crawler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），爬行对象从一些种子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URL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扩充到整个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Web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，主要为门户站点搜索引擎和大型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Web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服务提供商采集数据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。</a:t>
            </a:r>
            <a:r>
              <a:rPr lang="zh-CN" altLang="en-US" dirty="0"/>
              <a:t> 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这类网络爬虫的爬行范围和数量巨大，对于爬行速度和存储空间要求较高，对于爬行页面的顺序要求相对较低，同时由于待刷新的页面太多，通常采用并行工作方式，但需要较长时间才能刷新一次页面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通用网络爬虫的结构大致可以分为页面爬行模块 、页面分析模块、链接过滤模块、页面数据库、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URL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队列、初始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URL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集合几个部分。为提高工作效率，通用网络爬虫会采取一定的爬行策略。 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常用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的爬行策略有：深度优先策略、广度优先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策略、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最佳优先搜索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97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聚焦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网络爬虫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9155" y="1301489"/>
            <a:ext cx="832845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聚焦网络爬虫（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Focused Crawler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），又称主题网络爬虫（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Topical Crawler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），是指选择性地爬行那些与预先定义好的主题相关页面的网络爬虫。 和通用网络爬虫相比，聚焦爬虫只需要爬行与主题相关的页面，极大地节省了硬件和网络资源，保存的页面也由于数量少而更新快，还可以很好地满足一些特定人群对特定领域信息的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需求。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聚焦网络爬虫和通用网络爬虫相比，增加了链接评价模块以及内容评价模块。聚焦爬虫爬行策略实现的关键是评价页面内容和链接的重要性，不同的方法计算出的重要性不同，由此导致链接的访问顺序也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不同。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常用的爬行策略有：基于内容评价的爬行策略、基于链接结构评价的爬行策略、 基于增强学习的爬行策略、基于语境图的爬行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策略。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26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7" r="60243"/>
          <a:stretch/>
        </p:blipFill>
        <p:spPr>
          <a:xfrm>
            <a:off x="-257804" y="-123568"/>
            <a:ext cx="1204812" cy="9627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0789" y="6342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增量式网络爬虫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9155" y="1301489"/>
            <a:ext cx="832845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增量式网络爬虫（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Incremental Web Crawler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）是 指 对 已 下 载 网 页 采 取 增 量式更新和只爬行新产生的或者已经发生变化网页的爬虫，它能够在一定程度上保证所爬行的页面是尽可能新的页面。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	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增量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式爬虫只会在需要的时候爬行新产生或发生更新的页面 ，并不重新下载没有发生变化的页面，可有效减少数据下载量，及时更新已爬行的网页，减小时间和空间上的耗费，但是增加了爬行算法的复杂度和实现难度。增量式网络爬虫的体系结构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[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包含爬行模块、排序模块、更新模块、本地页面集、待爬行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URL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集以及本地页面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URL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集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rPr>
              <a:t>]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81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444</Words>
  <Application>Microsoft Office PowerPoint</Application>
  <PresentationFormat>宽屏</PresentationFormat>
  <Paragraphs>115</Paragraphs>
  <Slides>39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等线 Light</vt:lpstr>
      <vt:lpstr>宋体</vt:lpstr>
      <vt:lpstr>微软雅黑</vt:lpstr>
      <vt:lpstr>造字工房典黑（非商用）超细体</vt:lpstr>
      <vt:lpstr>造字工房悦黑（非商用）纤细体</vt:lpstr>
      <vt:lpstr>造字工房悦黑体验版纤细体</vt:lpstr>
      <vt:lpstr>张海山锐线体简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康涛</cp:lastModifiedBy>
  <cp:revision>232</cp:revision>
  <dcterms:created xsi:type="dcterms:W3CDTF">2016-01-09T02:49:43Z</dcterms:created>
  <dcterms:modified xsi:type="dcterms:W3CDTF">2019-03-28T06:18:39Z</dcterms:modified>
</cp:coreProperties>
</file>